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8" r:id="rId4"/>
    <p:sldId id="257" r:id="rId5"/>
    <p:sldId id="258" r:id="rId6"/>
    <p:sldId id="259" r:id="rId7"/>
    <p:sldId id="276" r:id="rId8"/>
    <p:sldId id="260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A084-305A-4E75-B800-C6A31F94BB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76D0-C719-47B2-83A5-A2965407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Temperatures</a:t>
            </a:r>
          </a:p>
          <a:p>
            <a:r>
              <a:rPr lang="en-US" dirty="0" smtClean="0"/>
              <a:t>Increasing length of frost-free season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occurrence of extreme weather</a:t>
            </a:r>
            <a:r>
              <a:rPr lang="en-US" baseline="0" dirty="0" smtClean="0"/>
              <a:t> events (heat waves, cold waves, floods, and droughts)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trends in severe storms including tornadoes, hail, and thunderstorms is still uncertain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Optional reading – Midwest section under ‘Regions’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 begin</a:t>
            </a:r>
            <a:r>
              <a:rPr lang="en-US" baseline="0" dirty="0" smtClean="0"/>
              <a:t> to think about the large-scale effects of climate change on your particular area/county/watershed, you then need to consider your ‘response strategies.’ This next exercise will take you to the final section of the report, called ‘</a:t>
            </a:r>
            <a:r>
              <a:rPr lang="en-US" dirty="0" smtClean="0"/>
              <a:t>Response Strategies.’</a:t>
            </a:r>
            <a:r>
              <a:rPr lang="en-US" baseline="0" dirty="0" smtClean="0"/>
              <a:t> When we narrow our focus to look at response strategies for planning within your own watershed, we must include both ‘mitigation’ and ‘adaptation’ strategies.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 standard method for assessing potential climate change impacts and adaptive capacity, but a four-step process of Adaptive Analysis provides 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the extent appropriate..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strategies for climate change adaptive capacity is an important component</a:t>
            </a:r>
            <a:r>
              <a:rPr lang="en-US" baseline="0" dirty="0" smtClean="0"/>
              <a:t> of the overall evaluation of individual strategies or projects as well as integrated project portfolios, in any IRWM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influences</a:t>
            </a:r>
            <a:r>
              <a:rPr lang="en-US" baseline="0" dirty="0" smtClean="0"/>
              <a:t> every step of a planning process involving climate change, including methods for climate change impact measurement, project selection, implementation, and performance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76D0-C719-47B2-83A5-A296540725A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56DE-9501-42DF-B36A-C94AA1187AE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41F4-192B-4129-B5D9-E9D25131B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Watershed Planning for Climate Change:</a:t>
            </a:r>
            <a:br>
              <a:rPr lang="en-US" dirty="0" smtClean="0"/>
            </a:br>
            <a:r>
              <a:rPr lang="en-US" dirty="0" smtClean="0"/>
              <a:t>Basic Approach and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239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Tamatha</a:t>
            </a:r>
            <a:r>
              <a:rPr lang="en-US" dirty="0" smtClean="0"/>
              <a:t> Patterson and Kelsey Thetonia</a:t>
            </a:r>
          </a:p>
          <a:p>
            <a:r>
              <a:rPr lang="en-US" dirty="0" smtClean="0"/>
              <a:t>Indiana Watershed Leadership Academy</a:t>
            </a:r>
          </a:p>
          <a:p>
            <a:r>
              <a:rPr lang="en-US" dirty="0" smtClean="0"/>
              <a:t>May 20,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CLIMATE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Elective Module Exercise 1B: Choose one of the sectors to read and reflect on how this information applies to your watershed</a:t>
            </a:r>
          </a:p>
          <a:p>
            <a:r>
              <a:rPr lang="en-US" dirty="0" smtClean="0"/>
              <a:t>Choices include: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7315200" cy="26161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Water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Energy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Transportation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Agriculture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Forests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Ecosystems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Human Health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Energy, Water, and Land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Urban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Indigenous Peoples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Land Use and Land Cover Change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Rural Communities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Biogeochemical </a:t>
            </a:r>
            <a:r>
              <a:rPr lang="en-US" sz="2000" dirty="0" smtClean="0">
                <a:solidFill>
                  <a:prstClr val="black"/>
                </a:solidFill>
              </a:rPr>
              <a:t>Cycles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981200"/>
            <a:ext cx="60198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Must include </a:t>
            </a:r>
            <a:r>
              <a:rPr lang="en-US" sz="4000" b="1" dirty="0" smtClean="0"/>
              <a:t>mitigation</a:t>
            </a:r>
            <a:r>
              <a:rPr lang="en-US" sz="4000" dirty="0" smtClean="0"/>
              <a:t> and </a:t>
            </a:r>
            <a:r>
              <a:rPr lang="en-US" sz="4000" b="1" dirty="0" smtClean="0"/>
              <a:t>adaptation</a:t>
            </a:r>
            <a:r>
              <a:rPr lang="en-US" sz="4000" dirty="0" smtClean="0"/>
              <a:t> of climate change to be effective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MITIGATION:</a:t>
            </a:r>
          </a:p>
          <a:p>
            <a:pPr marL="0" indent="0" algn="ctr">
              <a:buNone/>
            </a:pPr>
            <a:r>
              <a:rPr lang="en-US" sz="4000" dirty="0" smtClean="0"/>
              <a:t>Human interventions to reduce the sources of greenhouse gases or enhance the sinks that remove them from the atmosphere (US CCSP, 2009)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ADAPTATION:</a:t>
            </a:r>
          </a:p>
          <a:p>
            <a:pPr marL="0" indent="0" algn="ctr">
              <a:buNone/>
            </a:pPr>
            <a:r>
              <a:rPr lang="en-US" sz="4000" dirty="0" smtClean="0"/>
              <a:t>Adjustments in natural or human systems in response to actual or expected climatic stimuli or their effects, which minimize harm or take advantage of beneficial opportunities (IPCC, 2011)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daptation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6096000" cy="672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4000" dirty="0" smtClean="0"/>
              <a:t>Assess Vulnerability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4000" dirty="0" smtClean="0"/>
              <a:t>Measure Impacts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4000" dirty="0" smtClean="0"/>
              <a:t>Develop and Evaluate Strategies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4000" dirty="0" smtClean="0"/>
              <a:t>Implement Under Uncertainty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ASSESS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the region-specific water resources (including source areas for imported water) that are potentially vulnerable to climate change in a way that is both significant for the stakeholders involved and measurable in some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MEASURE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Quantify the climate change impacts to a region’s most vulnerable water resources.</a:t>
            </a:r>
          </a:p>
          <a:p>
            <a:r>
              <a:rPr lang="en-US" sz="3600" dirty="0" smtClean="0"/>
              <a:t>This step can be highly analytical or qualitative, depending on the estimated level of vulnerability and system, operational complexity, and resources available for the analysis.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EVALUATE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Compare and rank existing and potential resource management strategies based on their effectiveness in mitigating and adapting to climate change impacts.</a:t>
            </a:r>
          </a:p>
          <a:p>
            <a:r>
              <a:rPr lang="en-US" sz="3600" dirty="0" smtClean="0"/>
              <a:t>New or potential projects or programs may be identified during this step of the process.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IMPLEMENT UNDER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Incorporate regional management strategies into a broader planning context that considers the uncertainties associated with climate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04"/>
            <a:ext cx="9143999" cy="665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Climate Change Handbook for Regional Water Planning</a:t>
            </a:r>
          </a:p>
          <a:p>
            <a:r>
              <a:rPr lang="en-US" dirty="0" smtClean="0"/>
              <a:t>Great Lakes Climate (webinars, resources)</a:t>
            </a:r>
          </a:p>
          <a:p>
            <a:r>
              <a:rPr lang="en-US" dirty="0" smtClean="0"/>
              <a:t>Climate Change: How will you manage </a:t>
            </a:r>
            <a:r>
              <a:rPr lang="en-US" dirty="0" err="1" smtClean="0"/>
              <a:t>stormwater</a:t>
            </a:r>
            <a:r>
              <a:rPr lang="en-US" dirty="0" smtClean="0"/>
              <a:t> runoff?</a:t>
            </a:r>
          </a:p>
          <a:p>
            <a:r>
              <a:rPr lang="en-US" dirty="0" smtClean="0"/>
              <a:t>Climate Change Webinars from OSU</a:t>
            </a:r>
          </a:p>
          <a:p>
            <a:r>
              <a:rPr lang="en-US" dirty="0" smtClean="0"/>
              <a:t>Climate Analog Tracker: Where will the world’s climates go with global warming?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ANALOG TRACKER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918" y="1407086"/>
            <a:ext cx="6476164" cy="54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PLANNING FOR</a:t>
            </a:r>
            <a:br>
              <a:rPr lang="en-US" dirty="0" smtClean="0"/>
            </a:br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Many of the BMPs watershed managers promote for conservation already aim to mitigate and adapt to the effects of climate change in some way.</a:t>
            </a:r>
          </a:p>
          <a:p>
            <a:r>
              <a:rPr lang="en-US" dirty="0"/>
              <a:t>W</a:t>
            </a:r>
            <a:r>
              <a:rPr lang="en-US" dirty="0" smtClean="0"/>
              <a:t>atershed managers will need to adapt BMPs to changes in localized conditions over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PLANNING FOR</a:t>
            </a:r>
            <a:br>
              <a:rPr lang="en-US" dirty="0" smtClean="0"/>
            </a:br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Watershed managers must take climate change into consideration when creating long-term plans</a:t>
            </a:r>
            <a:endParaRPr lang="en-US" sz="4000" dirty="0"/>
          </a:p>
        </p:txBody>
      </p:sp>
      <p:pic>
        <p:nvPicPr>
          <p:cNvPr id="4" name="Picture 3" descr="Hardscrabble Rd Spring 2014.jpg"/>
          <p:cNvPicPr>
            <a:picLocks noChangeAspect="1"/>
          </p:cNvPicPr>
          <p:nvPr/>
        </p:nvPicPr>
        <p:blipFill>
          <a:blip r:embed="rId2" cstate="print"/>
          <a:srcRect t="7407" b="36296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eat-Trapping Gas Levels"/>
          <p:cNvPicPr>
            <a:picLocks noChangeAspect="1" noChangeArrowheads="1"/>
          </p:cNvPicPr>
          <p:nvPr/>
        </p:nvPicPr>
        <p:blipFill>
          <a:blip r:embed="rId2" cstate="print"/>
          <a:srcRect l="36666" r="36667" b="89906"/>
          <a:stretch>
            <a:fillRect/>
          </a:stretch>
        </p:blipFill>
        <p:spPr bwMode="auto">
          <a:xfrm>
            <a:off x="2781300" y="381000"/>
            <a:ext cx="3581401" cy="539217"/>
          </a:xfrm>
          <a:prstGeom prst="rect">
            <a:avLst/>
          </a:prstGeom>
          <a:noFill/>
        </p:spPr>
      </p:pic>
      <p:pic>
        <p:nvPicPr>
          <p:cNvPr id="5" name="Picture 2" descr="Heat-Trapping Gas Levels"/>
          <p:cNvPicPr>
            <a:picLocks noChangeAspect="1" noChangeArrowheads="1"/>
          </p:cNvPicPr>
          <p:nvPr/>
        </p:nvPicPr>
        <p:blipFill>
          <a:blip r:embed="rId2" cstate="print"/>
          <a:srcRect t="10094" r="50833"/>
          <a:stretch>
            <a:fillRect/>
          </a:stretch>
        </p:blipFill>
        <p:spPr bwMode="auto">
          <a:xfrm>
            <a:off x="595487" y="914400"/>
            <a:ext cx="7953026" cy="578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CLIMATE CHANGE</a:t>
            </a:r>
            <a:endParaRPr lang="en-US" dirty="0"/>
          </a:p>
        </p:txBody>
      </p:sp>
      <p:pic>
        <p:nvPicPr>
          <p:cNvPr id="5" name="Picture 4" descr="Temperatures are Rising in the Midwe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9000" cy="52614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0" y="6488668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globalchange.gov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Changes in precipitation patterns</a:t>
            </a:r>
          </a:p>
          <a:p>
            <a:r>
              <a:rPr lang="en-US" dirty="0" smtClean="0"/>
              <a:t>Increasingly heavier precipitation events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667000"/>
            <a:ext cx="5867400" cy="42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CLIMATE CHANGE</a:t>
            </a:r>
            <a:endParaRPr lang="en-US" dirty="0"/>
          </a:p>
        </p:txBody>
      </p:sp>
      <p:pic>
        <p:nvPicPr>
          <p:cNvPr id="21506" name="Picture 2" descr="U.S. Drought Monitor August 14,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93074"/>
            <a:ext cx="5486400" cy="566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intensity, frequency, and duration of hurricanes</a:t>
            </a:r>
          </a:p>
          <a:p>
            <a:r>
              <a:rPr lang="en-US" dirty="0" smtClean="0"/>
              <a:t>Increasing intensity and frequency of winter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Melting ice and rising sea level</a:t>
            </a:r>
          </a:p>
          <a:p>
            <a:r>
              <a:rPr lang="en-US" dirty="0" smtClean="0"/>
              <a:t>Ocean acidification</a:t>
            </a:r>
            <a:endParaRPr lang="en-US" dirty="0"/>
          </a:p>
        </p:txBody>
      </p:sp>
      <p:pic>
        <p:nvPicPr>
          <p:cNvPr id="20482" name="Picture 2" descr="http://www.virginiaplaces.org/chesbay/graphics/chin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867999"/>
            <a:ext cx="5715000" cy="3990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6995619" y="609288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SLAMM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CLIMATE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Summarizes the impacts of climate change on the United States</a:t>
            </a:r>
          </a:p>
          <a:p>
            <a:r>
              <a:rPr lang="en-US" dirty="0" smtClean="0"/>
              <a:t>Breaks down discussion into sectors, regions, and response strategies</a:t>
            </a:r>
          </a:p>
          <a:p>
            <a:r>
              <a:rPr lang="en-US" dirty="0" smtClean="0"/>
              <a:t>Elective Module Exercise 1A: Read the Introduction to the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740</Words>
  <Application>Microsoft Office PowerPoint</Application>
  <PresentationFormat>On-screen Show (4:3)</PresentationFormat>
  <Paragraphs>91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Watershed Planning for Climate Change: Basic Approach and Resources</vt:lpstr>
      <vt:lpstr>PowerPoint Presentation</vt:lpstr>
      <vt:lpstr>PowerPoint Presentation</vt:lpstr>
      <vt:lpstr>IMPLICATIONS OF CLIMATE CHANGE</vt:lpstr>
      <vt:lpstr>IMPLICATIONS OF CLIMATE CHANGE</vt:lpstr>
      <vt:lpstr>IMPLICATIONS OF CLIMATE CHANGE</vt:lpstr>
      <vt:lpstr>IMPLICATIONS OF CLIMATE CHANGE</vt:lpstr>
      <vt:lpstr>IMPLICATIONS OF CLIMATE CHANGE</vt:lpstr>
      <vt:lpstr>NATIONAL CLIMATE ASSESSMENT</vt:lpstr>
      <vt:lpstr>NATIONAL CLIMATE ASSESSMENT </vt:lpstr>
      <vt:lpstr>WATERSHED PLANNING</vt:lpstr>
      <vt:lpstr>WATERSHED PLANNING</vt:lpstr>
      <vt:lpstr>WATERSHED PLANNING</vt:lpstr>
      <vt:lpstr>PowerPoint Presentation</vt:lpstr>
      <vt:lpstr>ADAPTIVE ANALYSIS</vt:lpstr>
      <vt:lpstr>1. ASSESS VULNERABILITY</vt:lpstr>
      <vt:lpstr>2. MEASURE IMPACTS</vt:lpstr>
      <vt:lpstr>3. EVALUATE STRATEGIES</vt:lpstr>
      <vt:lpstr>4. IMPLEMENT UNDER UNCERTAINTY</vt:lpstr>
      <vt:lpstr>OTHER RESOURCES</vt:lpstr>
      <vt:lpstr>CLIMATE ANALOG TRACKER</vt:lpstr>
      <vt:lpstr>WATERSHED PLANNING FOR CLIMATE CHANGE</vt:lpstr>
      <vt:lpstr>WATERSHED PLANNING FOR CLIMATE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Planning for Climate Change: Basic Approach and Resources</dc:title>
  <dc:creator>swcd</dc:creator>
  <cp:lastModifiedBy>iwla</cp:lastModifiedBy>
  <cp:revision>67</cp:revision>
  <dcterms:created xsi:type="dcterms:W3CDTF">2015-05-17T18:15:07Z</dcterms:created>
  <dcterms:modified xsi:type="dcterms:W3CDTF">2015-05-19T11:18:51Z</dcterms:modified>
</cp:coreProperties>
</file>